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4630400" cy="8229600"/>
  <p:notesSz cx="8229600" cy="14630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6F4F4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/>
          </a:solidFill>
          <a:ln/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image" Target="../media/image-1-2.png"/><Relationship Id="rId3" Type="http://schemas.openxmlformats.org/officeDocument/2006/relationships/image" Target="../media/image-1-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68523" y="524947"/>
            <a:ext cx="13493353" cy="6598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2050" b="1" spc="-62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« Микрофлора дыхательных путей у детей и взрослых с Первичной цилиарной дискинезией, осложненной бронхоэктазами »</a:t>
            </a:r>
            <a:endParaRPr lang="en-US" sz="2050" dirty="0"/>
          </a:p>
        </p:txBody>
      </p:sp>
      <p:sp>
        <p:nvSpPr>
          <p:cNvPr id="3" name="Text 1"/>
          <p:cNvSpPr/>
          <p:nvPr/>
        </p:nvSpPr>
        <p:spPr>
          <a:xfrm>
            <a:off x="568523" y="1438156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Домблидес Эдвард Артурович, Чернуха Марина Юрьевна (д.м.н.), Аветисян Лусине Ремуальдовна (д.м.н.)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568523" y="1871067"/>
            <a:ext cx="4325541" cy="6757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Федеральное государственное бюджетное учреждение «Национальный исследовательский центр эпидемиологии и микробиологии имени почетного академика Н.Ф. Гамалеи Министерства здравоохранения Российской Федерации: 123098, Россия, Москва, ул. Гамалеи, 18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568523" y="2652355"/>
            <a:ext cx="1986677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Введение и цель исследования</a:t>
            </a:r>
            <a:endParaRPr lang="en-US" sz="1000" dirty="0"/>
          </a:p>
        </p:txBody>
      </p:sp>
      <p:sp>
        <p:nvSpPr>
          <p:cNvPr id="6" name="Text 4"/>
          <p:cNvSpPr/>
          <p:nvPr/>
        </p:nvSpPr>
        <p:spPr>
          <a:xfrm>
            <a:off x="568523" y="2922865"/>
            <a:ext cx="4325541" cy="84474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Первичная цилиарная дискинезия (ПЦД) – редкое наследственное заболевание с дефектом ресничек эпителия респираторного тракта, нарушающим их двигательную функцию. Распространенность: 1:10000-1:40000. Основные проблемы: частые бактериальные инфекции легких и бронхоэктазы, способные развиваться с детского возраста и приводить к снижению функции легких.</a:t>
            </a:r>
            <a:endParaRPr lang="en-US" sz="800" dirty="0"/>
          </a:p>
        </p:txBody>
      </p:sp>
      <p:sp>
        <p:nvSpPr>
          <p:cNvPr id="7" name="Text 5"/>
          <p:cNvSpPr/>
          <p:nvPr/>
        </p:nvSpPr>
        <p:spPr>
          <a:xfrm>
            <a:off x="568523" y="3862626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Цель: Изучить микрофлору дыхательных путей у детей и взрослых с ПЦД, осложненной бронхоэктазами.</a:t>
            </a:r>
            <a:endParaRPr lang="en-US" sz="800" dirty="0"/>
          </a:p>
        </p:txBody>
      </p:sp>
      <p:sp>
        <p:nvSpPr>
          <p:cNvPr id="8" name="Text 6"/>
          <p:cNvSpPr/>
          <p:nvPr/>
        </p:nvSpPr>
        <p:spPr>
          <a:xfrm>
            <a:off x="568523" y="4306014"/>
            <a:ext cx="1392674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Патофизиология ПЦД</a:t>
            </a:r>
            <a:endParaRPr lang="en-US" sz="1000" dirty="0"/>
          </a:p>
        </p:txBody>
      </p:sp>
      <p:sp>
        <p:nvSpPr>
          <p:cNvPr id="9" name="Text 7"/>
          <p:cNvSpPr/>
          <p:nvPr/>
        </p:nvSpPr>
        <p:spPr>
          <a:xfrm>
            <a:off x="568523" y="4576524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Первичная цилиарная дискинезия характеризуется дефектом ресничек эпителия дыхательных путей, что нарушает мукоцилиарный клиренс и приводит к хроническим инфекциям.</a:t>
            </a:r>
            <a:endParaRPr lang="en-US" sz="800" dirty="0"/>
          </a:p>
        </p:txBody>
      </p:sp>
      <p:sp>
        <p:nvSpPr>
          <p:cNvPr id="10" name="Text 8"/>
          <p:cNvSpPr/>
          <p:nvPr/>
        </p:nvSpPr>
        <p:spPr>
          <a:xfrm>
            <a:off x="568523" y="5188863"/>
            <a:ext cx="1504117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Бронхоэктазы при ПЦД</a:t>
            </a:r>
            <a:endParaRPr lang="en-US" sz="1000" dirty="0"/>
          </a:p>
        </p:txBody>
      </p:sp>
      <p:sp>
        <p:nvSpPr>
          <p:cNvPr id="11" name="Text 9"/>
          <p:cNvSpPr/>
          <p:nvPr/>
        </p:nvSpPr>
        <p:spPr>
          <a:xfrm>
            <a:off x="568523" y="5459373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Бронхоэктазы являются серьезным осложнением ПЦД, развивающимся вследствие хронических инфекций и воспаления в дыхательных путях.</a:t>
            </a:r>
            <a:endParaRPr lang="en-US" sz="800" dirty="0"/>
          </a:p>
        </p:txBody>
      </p:sp>
      <p:pic>
        <p:nvPicPr>
          <p:cNvPr id="1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8523" y="5915978"/>
            <a:ext cx="2013585" cy="733663"/>
          </a:xfrm>
          <a:prstGeom prst="rect">
            <a:avLst/>
          </a:prstGeom>
        </p:spPr>
      </p:pic>
      <p:sp>
        <p:nvSpPr>
          <p:cNvPr id="13" name="Shape 10"/>
          <p:cNvSpPr/>
          <p:nvPr/>
        </p:nvSpPr>
        <p:spPr>
          <a:xfrm>
            <a:off x="568523" y="6680121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202D2A"/>
          </a:solidFill>
          <a:ln/>
        </p:spPr>
      </p:sp>
      <p:sp>
        <p:nvSpPr>
          <p:cNvPr id="14" name="Text 11"/>
          <p:cNvSpPr/>
          <p:nvPr/>
        </p:nvSpPr>
        <p:spPr>
          <a:xfrm>
            <a:off x="734973" y="6680121"/>
            <a:ext cx="447913" cy="1054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S. aureus</a:t>
            </a:r>
            <a:endParaRPr lang="en-US" sz="800" dirty="0"/>
          </a:p>
        </p:txBody>
      </p:sp>
      <p:sp>
        <p:nvSpPr>
          <p:cNvPr id="15" name="Shape 12"/>
          <p:cNvSpPr/>
          <p:nvPr/>
        </p:nvSpPr>
        <p:spPr>
          <a:xfrm>
            <a:off x="1651516" y="6680121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45625D"/>
          </a:solidFill>
          <a:ln/>
        </p:spPr>
      </p:sp>
      <p:sp>
        <p:nvSpPr>
          <p:cNvPr id="16" name="Text 13"/>
          <p:cNvSpPr/>
          <p:nvPr/>
        </p:nvSpPr>
        <p:spPr>
          <a:xfrm>
            <a:off x="1817965" y="6680121"/>
            <a:ext cx="650081" cy="1054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P. aeruginosa</a:t>
            </a:r>
            <a:endParaRPr lang="en-US" sz="800" dirty="0"/>
          </a:p>
        </p:txBody>
      </p:sp>
      <p:sp>
        <p:nvSpPr>
          <p:cNvPr id="17" name="Shape 14"/>
          <p:cNvSpPr/>
          <p:nvPr/>
        </p:nvSpPr>
        <p:spPr>
          <a:xfrm>
            <a:off x="568523" y="6938010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6B978E"/>
          </a:solidFill>
          <a:ln/>
        </p:spPr>
      </p:sp>
      <p:sp>
        <p:nvSpPr>
          <p:cNvPr id="18" name="Text 15"/>
          <p:cNvSpPr/>
          <p:nvPr/>
        </p:nvSpPr>
        <p:spPr>
          <a:xfrm>
            <a:off x="734973" y="6938010"/>
            <a:ext cx="632222" cy="1054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Candida spp.</a:t>
            </a:r>
            <a:endParaRPr lang="en-US" sz="800" dirty="0"/>
          </a:p>
        </p:txBody>
      </p:sp>
      <p:sp>
        <p:nvSpPr>
          <p:cNvPr id="19" name="Shape 16"/>
          <p:cNvSpPr/>
          <p:nvPr/>
        </p:nvSpPr>
        <p:spPr>
          <a:xfrm>
            <a:off x="1651516" y="6938010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A0BCB7"/>
          </a:solidFill>
          <a:ln/>
        </p:spPr>
      </p:sp>
      <p:sp>
        <p:nvSpPr>
          <p:cNvPr id="20" name="Text 17"/>
          <p:cNvSpPr/>
          <p:nvPr/>
        </p:nvSpPr>
        <p:spPr>
          <a:xfrm>
            <a:off x="1817965" y="6938010"/>
            <a:ext cx="367189" cy="1054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Другие</a:t>
            </a:r>
            <a:endParaRPr lang="en-US" sz="800" dirty="0"/>
          </a:p>
        </p:txBody>
      </p:sp>
      <p:sp>
        <p:nvSpPr>
          <p:cNvPr id="21" name="Text 18"/>
          <p:cNvSpPr/>
          <p:nvPr/>
        </p:nvSpPr>
        <p:spPr>
          <a:xfrm>
            <a:off x="568523" y="7162205"/>
            <a:ext cx="4325541" cy="1689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Распределение основных микроорганизмов у всех пациентов с ПЦД</a:t>
            </a:r>
            <a:endParaRPr lang="en-US" sz="800" dirty="0"/>
          </a:p>
        </p:txBody>
      </p:sp>
      <p:sp>
        <p:nvSpPr>
          <p:cNvPr id="22" name="Text 19"/>
          <p:cNvSpPr/>
          <p:nvPr/>
        </p:nvSpPr>
        <p:spPr>
          <a:xfrm>
            <a:off x="5159335" y="1448633"/>
            <a:ext cx="1667589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Результаты исследования</a:t>
            </a:r>
            <a:endParaRPr lang="en-US" sz="1000" dirty="0"/>
          </a:p>
        </p:txBody>
      </p:sp>
      <p:sp>
        <p:nvSpPr>
          <p:cNvPr id="23" name="Text 20"/>
          <p:cNvSpPr/>
          <p:nvPr/>
        </p:nvSpPr>
        <p:spPr>
          <a:xfrm>
            <a:off x="5159335" y="1719143"/>
            <a:ext cx="2200394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Доминирующие микроорганизмы</a:t>
            </a:r>
            <a:endParaRPr lang="en-US" sz="1000" dirty="0"/>
          </a:p>
        </p:txBody>
      </p:sp>
      <p:sp>
        <p:nvSpPr>
          <p:cNvPr id="24" name="Text 21"/>
          <p:cNvSpPr/>
          <p:nvPr/>
        </p:nvSpPr>
        <p:spPr>
          <a:xfrm>
            <a:off x="5159335" y="1989653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Выделено 36 видов клинически значимых бактерий и 2 рода грибов. Доминирующие бактерии: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Staphylococcus aureus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(45,8%) и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Pseudomonas aeruginosa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(38,5%).</a:t>
            </a:r>
            <a:endParaRPr lang="en-US" sz="800" dirty="0"/>
          </a:p>
        </p:txBody>
      </p:sp>
      <p:sp>
        <p:nvSpPr>
          <p:cNvPr id="25" name="Text 22"/>
          <p:cNvSpPr/>
          <p:nvPr/>
        </p:nvSpPr>
        <p:spPr>
          <a:xfrm>
            <a:off x="5159335" y="2433042"/>
            <a:ext cx="1328738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Микрофлора у детей</a:t>
            </a:r>
            <a:endParaRPr lang="en-US" sz="1000" dirty="0"/>
          </a:p>
        </p:txBody>
      </p:sp>
      <p:sp>
        <p:nvSpPr>
          <p:cNvPr id="26" name="Text 23"/>
          <p:cNvSpPr/>
          <p:nvPr/>
        </p:nvSpPr>
        <p:spPr>
          <a:xfrm>
            <a:off x="5159335" y="2703552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У детей преобладал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S. aureus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(64,1%): у подростков 13-17 лет – 73,7%, у детей 0-12 лет – 55%. Выявлено наибольшее микробное разнообразие (28 видов).</a:t>
            </a:r>
            <a:endParaRPr lang="en-US" sz="800" dirty="0"/>
          </a:p>
        </p:txBody>
      </p:sp>
      <p:sp>
        <p:nvSpPr>
          <p:cNvPr id="27" name="Text 24"/>
          <p:cNvSpPr/>
          <p:nvPr/>
        </p:nvSpPr>
        <p:spPr>
          <a:xfrm>
            <a:off x="5159335" y="3146941"/>
            <a:ext cx="1577816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Микрофлора у взрослых</a:t>
            </a:r>
            <a:endParaRPr lang="en-US" sz="1000" dirty="0"/>
          </a:p>
        </p:txBody>
      </p:sp>
      <p:sp>
        <p:nvSpPr>
          <p:cNvPr id="28" name="Text 25"/>
          <p:cNvSpPr/>
          <p:nvPr/>
        </p:nvSpPr>
        <p:spPr>
          <a:xfrm>
            <a:off x="5159335" y="3417451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У взрослых преобладала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P. aeruginosa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(52,3%) при меньшем микробном разнообразии (22 вида).</a:t>
            </a:r>
            <a:endParaRPr lang="en-US" sz="800" dirty="0"/>
          </a:p>
        </p:txBody>
      </p:sp>
      <p:sp>
        <p:nvSpPr>
          <p:cNvPr id="29" name="Text 26"/>
          <p:cNvSpPr/>
          <p:nvPr/>
        </p:nvSpPr>
        <p:spPr>
          <a:xfrm>
            <a:off x="5159335" y="3860840"/>
            <a:ext cx="1505188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Грибковая микрофлора</a:t>
            </a:r>
            <a:endParaRPr lang="en-US" sz="1000" dirty="0"/>
          </a:p>
        </p:txBody>
      </p:sp>
      <p:sp>
        <p:nvSpPr>
          <p:cNvPr id="30" name="Text 27"/>
          <p:cNvSpPr/>
          <p:nvPr/>
        </p:nvSpPr>
        <p:spPr>
          <a:xfrm>
            <a:off x="5159335" y="4131350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Грибы рода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Candida spp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. встречались у 32,5% всех пациентов: у взрослых (34%), детей 0-12 лет (30%) и подростков 13-17 лет (42,1%). Также выделялись грибы рода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Aspergillus spp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.</a:t>
            </a:r>
            <a:endParaRPr lang="en-US" sz="800" dirty="0"/>
          </a:p>
        </p:txBody>
      </p:sp>
      <p:pic>
        <p:nvPicPr>
          <p:cNvPr id="31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335" y="4756904"/>
            <a:ext cx="2013585" cy="810697"/>
          </a:xfrm>
          <a:prstGeom prst="rect">
            <a:avLst/>
          </a:prstGeom>
        </p:spPr>
      </p:pic>
      <p:sp>
        <p:nvSpPr>
          <p:cNvPr id="32" name="Shape 28"/>
          <p:cNvSpPr/>
          <p:nvPr/>
        </p:nvSpPr>
        <p:spPr>
          <a:xfrm>
            <a:off x="5273754" y="5567601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202D2A"/>
          </a:solidFill>
          <a:ln/>
        </p:spPr>
      </p:sp>
      <p:sp>
        <p:nvSpPr>
          <p:cNvPr id="33" name="Text 29"/>
          <p:cNvSpPr/>
          <p:nvPr/>
        </p:nvSpPr>
        <p:spPr>
          <a:xfrm>
            <a:off x="5440204" y="5567601"/>
            <a:ext cx="649724" cy="10548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S. aureus (%)</a:t>
            </a:r>
            <a:endParaRPr lang="en-US" sz="800" dirty="0"/>
          </a:p>
        </p:txBody>
      </p:sp>
      <p:sp>
        <p:nvSpPr>
          <p:cNvPr id="34" name="Shape 30"/>
          <p:cNvSpPr/>
          <p:nvPr/>
        </p:nvSpPr>
        <p:spPr>
          <a:xfrm>
            <a:off x="6242328" y="5567601"/>
            <a:ext cx="105489" cy="105489"/>
          </a:xfrm>
          <a:prstGeom prst="roundRect">
            <a:avLst>
              <a:gd name="adj" fmla="val 17336"/>
            </a:avLst>
          </a:prstGeom>
          <a:solidFill>
            <a:srgbClr val="486660"/>
          </a:solidFill>
          <a:ln/>
        </p:spPr>
      </p:sp>
      <p:sp>
        <p:nvSpPr>
          <p:cNvPr id="35" name="Text 31"/>
          <p:cNvSpPr/>
          <p:nvPr/>
        </p:nvSpPr>
        <p:spPr>
          <a:xfrm>
            <a:off x="6408777" y="5567601"/>
            <a:ext cx="764143" cy="21097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8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P. aeruginosa (%)</a:t>
            </a:r>
            <a:endParaRPr lang="en-US" sz="800" dirty="0"/>
          </a:p>
        </p:txBody>
      </p:sp>
      <p:sp>
        <p:nvSpPr>
          <p:cNvPr id="36" name="Text 32"/>
          <p:cNvSpPr/>
          <p:nvPr/>
        </p:nvSpPr>
        <p:spPr>
          <a:xfrm>
            <a:off x="5159335" y="6003131"/>
            <a:ext cx="4325541" cy="1689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Распределение основных патогенов в разных возрастных группах</a:t>
            </a:r>
            <a:endParaRPr lang="en-US" sz="800" dirty="0"/>
          </a:p>
        </p:txBody>
      </p:sp>
      <p:sp>
        <p:nvSpPr>
          <p:cNvPr id="37" name="Text 33"/>
          <p:cNvSpPr/>
          <p:nvPr/>
        </p:nvSpPr>
        <p:spPr>
          <a:xfrm>
            <a:off x="9750147" y="1448633"/>
            <a:ext cx="2318028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Антибиотикорезистентные штаммы</a:t>
            </a:r>
            <a:endParaRPr lang="en-US" sz="1000" dirty="0"/>
          </a:p>
        </p:txBody>
      </p:sp>
      <p:sp>
        <p:nvSpPr>
          <p:cNvPr id="38" name="Text 34"/>
          <p:cNvSpPr/>
          <p:nvPr/>
        </p:nvSpPr>
        <p:spPr>
          <a:xfrm>
            <a:off x="9750147" y="1719143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Выделены микроорганизмы с природной антибиотикорезистентностью: у взрослых -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A. xylosoxidans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(2,3%) и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Stenotrophomonas spp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. (2,3%), у детей –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S. maltophilia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(5,1%) и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Burkholderia stabilis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(2,5%).</a:t>
            </a:r>
            <a:endParaRPr lang="en-US" sz="800" dirty="0"/>
          </a:p>
        </p:txBody>
      </p:sp>
      <p:sp>
        <p:nvSpPr>
          <p:cNvPr id="39" name="Text 35"/>
          <p:cNvSpPr/>
          <p:nvPr/>
        </p:nvSpPr>
        <p:spPr>
          <a:xfrm>
            <a:off x="9750147" y="2331482"/>
            <a:ext cx="1319927" cy="16502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250"/>
              </a:lnSpc>
              <a:buNone/>
            </a:pPr>
            <a:r>
              <a:rPr lang="en-US" sz="1000" b="1" spc="-31" kern="0" dirty="0">
                <a:solidFill>
                  <a:srgbClr val="000000"/>
                </a:solidFill>
                <a:latin typeface="Inter Bold" pitchFamily="34" charset="0"/>
                <a:ea typeface="Inter Bold" pitchFamily="34" charset="-122"/>
                <a:cs typeface="Inter Bold" pitchFamily="34" charset="-120"/>
              </a:rPr>
              <a:t>Заключение</a:t>
            </a:r>
            <a:endParaRPr lang="en-US" sz="1000" dirty="0"/>
          </a:p>
        </p:txBody>
      </p:sp>
      <p:sp>
        <p:nvSpPr>
          <p:cNvPr id="40" name="Text 36"/>
          <p:cNvSpPr/>
          <p:nvPr/>
        </p:nvSpPr>
        <p:spPr>
          <a:xfrm>
            <a:off x="9750147" y="2601992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Наибольшее разнообразие микробов отмечено в группе детей (28 видов) по сравнению со взрослыми (22 вида). У взрослых преобладала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P. aeruginosa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(52,3%), у детей – </a:t>
            </a:r>
            <a:pPr algn="l" indent="0" marL="0">
              <a:lnSpc>
                <a:spcPts val="1300"/>
              </a:lnSpc>
              <a:buNone/>
            </a:pPr>
            <a:r>
              <a:rPr lang="en-US" sz="800" i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S. aureus</a:t>
            </a:r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(64,1%).</a:t>
            </a:r>
            <a:endParaRPr lang="en-US" sz="800" dirty="0"/>
          </a:p>
        </p:txBody>
      </p:sp>
      <p:pic>
        <p:nvPicPr>
          <p:cNvPr id="41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0147" y="3227546"/>
            <a:ext cx="2013585" cy="1127522"/>
          </a:xfrm>
          <a:prstGeom prst="rect">
            <a:avLst/>
          </a:prstGeom>
        </p:spPr>
      </p:pic>
      <p:sp>
        <p:nvSpPr>
          <p:cNvPr id="42" name="Text 37"/>
          <p:cNvSpPr/>
          <p:nvPr/>
        </p:nvSpPr>
        <p:spPr>
          <a:xfrm>
            <a:off x="9750147" y="4473773"/>
            <a:ext cx="4325541" cy="1689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Микробное разнообразие у детей и взрослых с ПЦД</a:t>
            </a:r>
            <a:endParaRPr lang="en-US" sz="800" dirty="0"/>
          </a:p>
        </p:txBody>
      </p:sp>
      <p:sp>
        <p:nvSpPr>
          <p:cNvPr id="43" name="Text 38"/>
          <p:cNvSpPr/>
          <p:nvPr/>
        </p:nvSpPr>
        <p:spPr>
          <a:xfrm>
            <a:off x="9750147" y="4737735"/>
            <a:ext cx="4325541" cy="16895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b="1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Литература</a:t>
            </a:r>
            <a:endParaRPr lang="en-US" sz="800" dirty="0"/>
          </a:p>
        </p:txBody>
      </p:sp>
      <p:sp>
        <p:nvSpPr>
          <p:cNvPr id="44" name="Text 39"/>
          <p:cNvSpPr/>
          <p:nvPr/>
        </p:nvSpPr>
        <p:spPr>
          <a:xfrm>
            <a:off x="9750147" y="5001697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342900" indent="-342900">
              <a:lnSpc>
                <a:spcPts val="1300"/>
              </a:lnSpc>
              <a:buSzPct val="100000"/>
              <a:buFont typeface="+mj-lt"/>
              <a:buAutoNum type="arabicPeriod" startAt="1"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Кондратьева Е. И. и др. Первичная цилиарная дискинезия: обзор проекта клинических рекомендаций 2022 года //Пульмонология. – 2022. – Т. 32. – No. 4. – С. 517-538.</a:t>
            </a:r>
            <a:endParaRPr lang="en-US" sz="800" dirty="0"/>
          </a:p>
        </p:txBody>
      </p:sp>
      <p:sp>
        <p:nvSpPr>
          <p:cNvPr id="45" name="Text 40"/>
          <p:cNvSpPr/>
          <p:nvPr/>
        </p:nvSpPr>
        <p:spPr>
          <a:xfrm>
            <a:off x="9750147" y="5545455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342900" indent="-342900">
              <a:lnSpc>
                <a:spcPts val="1300"/>
              </a:lnSpc>
              <a:buSzPct val="100000"/>
              <a:buFont typeface="+mj-lt"/>
              <a:buAutoNum type="arabicPeriod" startAt="2"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Новак А. А., Мизерницкий Ю. Л. Первичная цилиарная дискинезия: состояние проблемы и перспективы //Медицинский совет. – 2021. – No. 1. – С. 252-261.</a:t>
            </a:r>
            <a:endParaRPr lang="en-US" sz="800" dirty="0"/>
          </a:p>
        </p:txBody>
      </p:sp>
      <p:sp>
        <p:nvSpPr>
          <p:cNvPr id="46" name="Text 41"/>
          <p:cNvSpPr/>
          <p:nvPr/>
        </p:nvSpPr>
        <p:spPr>
          <a:xfrm>
            <a:off x="9750147" y="5920264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342900" indent="-342900">
              <a:lnSpc>
                <a:spcPts val="1300"/>
              </a:lnSpc>
              <a:buSzPct val="100000"/>
              <a:buFont typeface="+mj-lt"/>
              <a:buAutoNum type="arabicPeriod" startAt="3"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Николаева Е. Д. и др. Характеристика пациентов с первичной цилиарной дискинезией //Пульмонология. – 2023. – Т. 33. – No. 2. – С. 198-209.</a:t>
            </a:r>
            <a:endParaRPr lang="en-US" sz="800" dirty="0"/>
          </a:p>
        </p:txBody>
      </p:sp>
      <p:sp>
        <p:nvSpPr>
          <p:cNvPr id="47" name="Text 42"/>
          <p:cNvSpPr/>
          <p:nvPr/>
        </p:nvSpPr>
        <p:spPr>
          <a:xfrm>
            <a:off x="9750147" y="6295073"/>
            <a:ext cx="4325541" cy="50684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342900" indent="-342900">
              <a:lnSpc>
                <a:spcPts val="1300"/>
              </a:lnSpc>
              <a:buSzPct val="100000"/>
              <a:buFont typeface="+mj-lt"/>
              <a:buAutoNum type="arabicPeriod" startAt="4"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Чернуха М. Ю. и др. Микробный пейзаж дыхательных путей у пациентов с первичной цилиарной дискинезией: пилотное исследование //Пульмонология. – 2024.</a:t>
            </a:r>
            <a:endParaRPr lang="en-US" sz="800" dirty="0"/>
          </a:p>
        </p:txBody>
      </p:sp>
      <p:sp>
        <p:nvSpPr>
          <p:cNvPr id="48" name="Text 43"/>
          <p:cNvSpPr/>
          <p:nvPr/>
        </p:nvSpPr>
        <p:spPr>
          <a:xfrm>
            <a:off x="9750147" y="6838831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342900" indent="-342900">
              <a:lnSpc>
                <a:spcPts val="1300"/>
              </a:lnSpc>
              <a:buSzPct val="100000"/>
              <a:buFont typeface="+mj-lt"/>
              <a:buAutoNum type="arabicPeriod" startAt="5"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Кондратьева Е. И. и др. Поздняя верификация первичной цилиарной дискинезии и новые возможности диагностики //Пульмонология. – 2024.</a:t>
            </a:r>
            <a:endParaRPr lang="en-US" sz="800" dirty="0"/>
          </a:p>
        </p:txBody>
      </p:sp>
      <p:sp>
        <p:nvSpPr>
          <p:cNvPr id="49" name="Text 44"/>
          <p:cNvSpPr/>
          <p:nvPr/>
        </p:nvSpPr>
        <p:spPr>
          <a:xfrm>
            <a:off x="9750147" y="7271742"/>
            <a:ext cx="4325541" cy="3378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1300"/>
              </a:lnSpc>
              <a:buNone/>
            </a:pPr>
            <a:r>
              <a:rPr lang="en-US" sz="800" spc="-17" kern="0" dirty="0">
                <a:solidFill>
                  <a:srgbClr val="272525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Докладчик: Домблидес Эдвард Артурович | Тел.: +79150524503 | E-mail: domblides@mail.ru</a:t>
            </a:r>
            <a:endParaRPr 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2025-03-15T19:44:36Z</dcterms:created>
  <dcterms:modified xsi:type="dcterms:W3CDTF">2025-03-15T19:44:36Z</dcterms:modified>
</cp:coreProperties>
</file>